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7" r:id="rId3"/>
    <p:sldId id="260" r:id="rId4"/>
    <p:sldId id="266" r:id="rId5"/>
    <p:sldId id="263" r:id="rId6"/>
    <p:sldId id="264" r:id="rId7"/>
    <p:sldId id="271" r:id="rId8"/>
    <p:sldId id="273" r:id="rId9"/>
    <p:sldId id="274" r:id="rId10"/>
    <p:sldId id="279" r:id="rId11"/>
    <p:sldId id="278" r:id="rId12"/>
    <p:sldId id="270" r:id="rId13"/>
    <p:sldId id="275" r:id="rId14"/>
    <p:sldId id="277" r:id="rId15"/>
    <p:sldId id="280" r:id="rId16"/>
    <p:sldId id="281" r:id="rId17"/>
    <p:sldId id="276" r:id="rId18"/>
    <p:sldId id="268" r:id="rId19"/>
    <p:sldId id="282" r:id="rId20"/>
    <p:sldId id="269" r:id="rId21"/>
    <p:sldId id="285" r:id="rId22"/>
    <p:sldId id="28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6B75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5" autoAdjust="0"/>
  </p:normalViewPr>
  <p:slideViewPr>
    <p:cSldViewPr snapToGrid="0">
      <p:cViewPr varScale="1">
        <p:scale>
          <a:sx n="82" d="100"/>
          <a:sy n="82" d="100"/>
        </p:scale>
        <p:origin x="720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altLang="zh-TW" sz="2800" b="1" dirty="0">
                <a:solidFill>
                  <a:schemeClr val="bg1"/>
                </a:solidFill>
              </a:rPr>
              <a:t>Income</a:t>
            </a:r>
            <a:r>
              <a:rPr lang="en-CA" altLang="zh-TW" sz="2800" b="1" baseline="0" dirty="0">
                <a:solidFill>
                  <a:schemeClr val="bg1"/>
                </a:solidFill>
              </a:rPr>
              <a:t> of Bilibili of first season in 2018</a:t>
            </a:r>
            <a:endParaRPr lang="zh-TW" altLang="en-US" sz="2800" b="1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7.5155279960255408E-2"/>
          <c:y val="3.37636144879802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C40-4C84-BFDB-9BD3E6CAF2A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C40-4C84-BFDB-9BD3E6CAF2A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C40-4C84-BFDB-9BD3E6CAF2A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C40-4C84-BFDB-9BD3E6CAF2A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games</c:v>
                </c:pt>
                <c:pt idx="1">
                  <c:v>stream</c:v>
                </c:pt>
                <c:pt idx="2">
                  <c:v>ads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688500000</c:v>
                </c:pt>
                <c:pt idx="1">
                  <c:v>95800000</c:v>
                </c:pt>
                <c:pt idx="2">
                  <c:v>70400000</c:v>
                </c:pt>
                <c:pt idx="3">
                  <c:v>13300000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CE-4D33-9414-E36E5A6AB8A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6F78C05-5F99-459B-890C-B5E22A31CC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F0E8C9-754A-4589-8A38-5CAA45BC20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344AB-DDE8-4D40-BAB3-314FB68B0986}" type="datetimeFigureOut">
              <a:rPr lang="en-CA" smtClean="0"/>
              <a:t>2018-12-11</a:t>
            </a:fld>
            <a:endParaRPr lang="en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639285-CCF7-49BF-8821-003BBA5581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525A14-CB2A-4255-9D0C-E31F29F602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C76C5-B4AA-4B2F-B33E-31B182760B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5534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9FF32-59E7-4F94-A898-BAD074D09287}" type="datetimeFigureOut">
              <a:rPr lang="en-CA" smtClean="0"/>
              <a:t>2018-12-11</a:t>
            </a:fld>
            <a:endParaRPr lang="en-CA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11E2C-D826-4770-93FD-987FC33715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366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Bilibili</a:t>
            </a:r>
          </a:p>
          <a:p>
            <a:r>
              <a:rPr lang="en-CA" dirty="0"/>
              <a:t>Background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9821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Otaku are people who are overly obsessive with their interest</a:t>
            </a:r>
          </a:p>
          <a:p>
            <a:r>
              <a:rPr lang="en-CA" dirty="0"/>
              <a:t>Often looked down by the society: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7352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Test moved from hard to easy</a:t>
            </a:r>
          </a:p>
          <a:p>
            <a:r>
              <a:rPr lang="en-CA" dirty="0"/>
              <a:t>Lots of low age kids that do not know how to behave joined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2167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297E9-F95C-410B-BD21-64941B313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4714FC-60E9-40EB-9376-2276F5133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2A9B8C-A46D-4DD0-8984-79C2CA8FD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2018-12-11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8524EE-A25A-4B1B-9C45-EA03DD98D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C4A74-D06A-4420-9BCF-0ACCA939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3691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4F613-D047-4B35-8159-EEE13387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98CF27-34DA-4BE2-A4F1-6519B8F4F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76829D-FF76-4BDE-96C0-179B65033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2018-12-11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368726-61B4-4672-8A59-0136F7008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CF835A-A547-4934-9D91-1F89B32DC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2971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E355343-2080-4E28-967B-B7386EA8B2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E62F16-B0A6-4938-9891-5A7068D06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9599B-BDC6-4BA9-9B4F-C28935CF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2018-12-11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453B84-BB9A-491B-A5F2-A2B88C1C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50A30B-B2A5-474A-BC16-76B55B43E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4886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s">
    <p:bg>
      <p:bgPr>
        <a:blipFill dpi="0" rotWithShape="1">
          <a:blip r:embed="rId2">
            <a:lum/>
          </a:blip>
          <a:srcRect/>
          <a:stretch>
            <a:fillRect l="-43000" r="-4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C194FAE1-B4E7-4320-A59C-4E9CFDE5F04E}"/>
              </a:ext>
            </a:extLst>
          </p:cNvPr>
          <p:cNvSpPr/>
          <p:nvPr userDrawn="1"/>
        </p:nvSpPr>
        <p:spPr>
          <a:xfrm>
            <a:off x="3340324" y="0"/>
            <a:ext cx="812233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CF6BB7-ABB8-40B9-AD28-A0A8853601C8}"/>
              </a:ext>
            </a:extLst>
          </p:cNvPr>
          <p:cNvSpPr/>
          <p:nvPr userDrawn="1"/>
        </p:nvSpPr>
        <p:spPr>
          <a:xfrm>
            <a:off x="729342" y="0"/>
            <a:ext cx="2612571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7092E5-7CB3-40B3-A1A0-F9A47B281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754" y="365125"/>
            <a:ext cx="2612571" cy="82510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Topic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745C69-CF6D-4E19-90E5-34409961E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2018-12-11</a:t>
            </a:fld>
            <a:endParaRPr lang="en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DFFA99-63CA-4075-BDC3-437C693FD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81D099-6E0F-425B-919F-6985EE6CB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8E2EAD84-D702-40D2-B202-CE3847E408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1400" y="1431925"/>
            <a:ext cx="7577138" cy="5289550"/>
          </a:xfrm>
        </p:spPr>
        <p:txBody>
          <a:bodyPr/>
          <a:lstStyle>
            <a:lvl1pPr>
              <a:spcBef>
                <a:spcPts val="2400"/>
              </a:spcBef>
              <a:defRPr>
                <a:solidFill>
                  <a:srgbClr val="6B757B"/>
                </a:solidFill>
              </a:defRPr>
            </a:lvl1pPr>
            <a:lvl2pPr>
              <a:spcBef>
                <a:spcPts val="2400"/>
              </a:spcBef>
              <a:defRPr>
                <a:solidFill>
                  <a:srgbClr val="6B757B"/>
                </a:solidFill>
              </a:defRPr>
            </a:lvl2pPr>
            <a:lvl3pPr>
              <a:spcBef>
                <a:spcPts val="2400"/>
              </a:spcBef>
              <a:defRPr>
                <a:solidFill>
                  <a:srgbClr val="6B757B"/>
                </a:solidFill>
              </a:defRPr>
            </a:lvl3pPr>
            <a:lvl4pPr>
              <a:spcBef>
                <a:spcPts val="2400"/>
              </a:spcBef>
              <a:defRPr>
                <a:solidFill>
                  <a:srgbClr val="6B757B"/>
                </a:solidFill>
              </a:defRPr>
            </a:lvl4pPr>
            <a:lvl5pPr>
              <a:spcBef>
                <a:spcPts val="2400"/>
              </a:spcBef>
              <a:defRPr>
                <a:solidFill>
                  <a:srgbClr val="6B757B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CA" dirty="0"/>
          </a:p>
        </p:txBody>
      </p:sp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5CE85632-93F4-4EE1-90A6-20F68DE5603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431925"/>
            <a:ext cx="2438400" cy="5289550"/>
          </a:xfrm>
        </p:spPr>
        <p:txBody>
          <a:bodyPr/>
          <a:lstStyle>
            <a:lvl1pPr>
              <a:spcBef>
                <a:spcPts val="2400"/>
              </a:spcBef>
              <a:defRPr>
                <a:solidFill>
                  <a:srgbClr val="6B757B"/>
                </a:solidFill>
              </a:defRPr>
            </a:lvl1pPr>
            <a:lvl2pPr>
              <a:spcBef>
                <a:spcPts val="2400"/>
              </a:spcBef>
              <a:defRPr>
                <a:solidFill>
                  <a:srgbClr val="6B757B"/>
                </a:solidFill>
              </a:defRPr>
            </a:lvl2pPr>
            <a:lvl3pPr>
              <a:spcBef>
                <a:spcPts val="2400"/>
              </a:spcBef>
              <a:defRPr>
                <a:solidFill>
                  <a:srgbClr val="6B757B"/>
                </a:solidFill>
              </a:defRPr>
            </a:lvl3pPr>
            <a:lvl4pPr>
              <a:spcBef>
                <a:spcPts val="2400"/>
              </a:spcBef>
              <a:defRPr>
                <a:solidFill>
                  <a:srgbClr val="6B757B"/>
                </a:solidFill>
              </a:defRPr>
            </a:lvl4pPr>
            <a:lvl5pPr>
              <a:spcBef>
                <a:spcPts val="2400"/>
              </a:spcBef>
              <a:defRPr>
                <a:solidFill>
                  <a:srgbClr val="6B757B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4393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9A118-9110-4980-8DEE-4C1A2EC36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r>
              <a:rPr lang="en-CA" altLang="zh-CN" dirty="0"/>
              <a:t>Title</a:t>
            </a:r>
            <a:endParaRPr lang="en-CA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18743B-9F2C-48D8-8866-192BE7F53B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solidFill>
            <a:schemeClr val="bg2"/>
          </a:solidFill>
          <a:ln w="57150">
            <a:solidFill>
              <a:srgbClr val="00B0F0"/>
            </a:solidFill>
          </a:ln>
          <a:effectLst>
            <a:softEdge rad="12700"/>
          </a:effectLst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Edit text</a:t>
            </a:r>
          </a:p>
          <a:p>
            <a:pPr lvl="1"/>
            <a:r>
              <a:rPr lang="en-CA" altLang="zh-CN" dirty="0"/>
              <a:t>Second</a:t>
            </a:r>
            <a:endParaRPr lang="zh-CN" altLang="en-US" dirty="0"/>
          </a:p>
          <a:p>
            <a:pPr lvl="2"/>
            <a:r>
              <a:rPr lang="en-CA" altLang="zh-CN" dirty="0"/>
              <a:t>Third</a:t>
            </a:r>
            <a:endParaRPr lang="zh-CN" altLang="en-US" dirty="0"/>
          </a:p>
          <a:p>
            <a:pPr lvl="3"/>
            <a:r>
              <a:rPr lang="en-CA" altLang="zh-CN" dirty="0"/>
              <a:t>Fourth</a:t>
            </a:r>
            <a:endParaRPr lang="zh-CN" altLang="en-US" dirty="0"/>
          </a:p>
          <a:p>
            <a:pPr lvl="4"/>
            <a:r>
              <a:rPr lang="en-CA" dirty="0"/>
              <a:t>Fifth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67F3DA-4DB8-4171-A95F-B7BFC8DA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2018-12-11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66D8A7-DE20-413A-9A83-7C982B31B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6D59B7-93BE-41FE-92A1-D65442D0C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1411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40C93-EF96-4422-86A7-CFFC7FD8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93908E-B940-4507-848C-1AE370EBF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735ECB-EDC2-46E9-B788-00BE337D0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2018-12-11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5825D1-2A20-493E-9E0C-4D7D95561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DE1EC0-E84E-4309-B7F2-B2C33C8E3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993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3D4AC8-DEF6-4628-8C60-1CDED427F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omic Sans MS" panose="030F0702030302020204" pitchFamily="66" charset="0"/>
                <a:ea typeface="Adobe Gothic Std B" panose="020B0800000000000000" pitchFamily="34" charset="-128"/>
              </a:defRPr>
            </a:lvl1pPr>
          </a:lstStyle>
          <a:p>
            <a:r>
              <a:rPr lang="en-CA" altLang="zh-CN" dirty="0"/>
              <a:t>Title</a:t>
            </a:r>
            <a:endParaRPr lang="en-CA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09246-D1B6-4334-9E34-9FB3156EC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ln w="38100">
            <a:solidFill>
              <a:schemeClr val="accent2"/>
            </a:solidFill>
          </a:ln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CA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FD3C62-0307-4FBD-8EE9-110E73332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ln w="38100">
            <a:solidFill>
              <a:schemeClr val="accent2"/>
            </a:solidFill>
          </a:ln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CA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A54ECD-6576-4DE4-AECC-5DCCACA25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2018-12-11</a:t>
            </a:fld>
            <a:endParaRPr lang="en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0FBB52-DF56-46F8-9DEA-17A31DB48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BDCEE0-98D4-4122-8AA6-D3C10A7F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4047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FB122-A3A7-4674-8F6B-890789464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91908A-E508-4B11-B1D9-F9027E206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583397-9C5B-4399-9195-EFE76E2A33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8977BA-51DC-427B-902B-30E7A2944E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DBE7A12-42FF-4420-9E55-03CC71E73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862B1D-4E2D-4A98-B483-69CDD579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2018-12-11</a:t>
            </a:fld>
            <a:endParaRPr lang="en-CA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9AF5985-9109-463E-ACED-3586B257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5BB149-9055-4C88-8757-826D0492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447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3F1EE-7345-404F-9F07-A9C0F7BF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342B44-C47B-4FD9-9718-47B5DEDA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2018-12-11</a:t>
            </a:fld>
            <a:endParaRPr lang="en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AE9C05-F256-471E-BC31-0DE9AAEBB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C57233-98CA-4636-93DD-2A48D482A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280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1C429F-74FC-45B7-838D-3CA81AD71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2018-12-11</a:t>
            </a:fld>
            <a:endParaRPr lang="en-CA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0332BB-A46C-4F78-BBA2-9751CAFC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E9D1BD-1818-4698-B515-DAC1C2DFB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2C5B86-FAF1-4969-B4F8-19D4237AD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365125"/>
            <a:ext cx="2082305" cy="1007567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3225FBE4-451D-4F8C-BC93-27747923E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9365"/>
            <a:ext cx="10515600" cy="487090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r>
              <a:rPr lang="en-CA" altLang="zh-CN" dirty="0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0690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7B2F3-3DAC-4D00-8A67-2F400608A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05825B-4D60-40FF-84AB-A561AF4D3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8FAD46-0B51-429E-86D8-048CF10E8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BD96AD-ABF7-489B-8AC9-BAFFD932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2018-12-11</a:t>
            </a:fld>
            <a:endParaRPr lang="en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8A9665-55F6-48F0-B0AE-471FB2AF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9ABFB3-AF94-460E-A310-393817FA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3775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314AF-C193-455E-97E2-9F817D82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CA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FD578A-4C55-42A0-8E3D-0FA924370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AEE7EE-E69E-449C-8025-D032A29D7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E07B33-381C-47B9-BDE9-B4DA6B8E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2018-12-11</a:t>
            </a:fld>
            <a:endParaRPr lang="en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B96B42-D918-4925-82B5-C27F7BC9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CEC354-A505-4352-AE87-8D8D2552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768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43B7ED5-CFDB-41F3-9889-2C167C757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C0B947-397E-485C-8270-169588980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0A7429-E0BB-4458-A3DB-64A2575EE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9F4D2-4F74-40DB-ACDF-FFE69593E415}" type="datetimeFigureOut">
              <a:rPr lang="en-CA" smtClean="0"/>
              <a:t>2018-12-11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1BB1BC-6F7B-446E-8DC0-A91E0E372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124F9E-EA2E-4179-A169-2A96161F5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3325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png"/><Relationship Id="rId18" Type="http://schemas.openxmlformats.org/officeDocument/2006/relationships/image" Target="../media/image42.jp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7.png"/><Relationship Id="rId16" Type="http://schemas.openxmlformats.org/officeDocument/2006/relationships/image" Target="../media/image40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9.png"/><Relationship Id="rId9" Type="http://schemas.openxmlformats.org/officeDocument/2006/relationships/image" Target="../media/image33.jp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11D86-8DF2-4F95-8814-B1F7CEFF6B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95CD8A-ECD8-4512-99AA-396CAEA70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535488"/>
            <a:ext cx="9144000" cy="1655762"/>
          </a:xfrm>
        </p:spPr>
        <p:txBody>
          <a:bodyPr/>
          <a:lstStyle/>
          <a:p>
            <a:pPr fontAlgn="base">
              <a:lnSpc>
                <a:spcPct val="200000"/>
              </a:lnSpc>
            </a:pPr>
            <a:r>
              <a:rPr lang="en-US" altLang="ja-JP" sz="20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Bilibili</a:t>
            </a:r>
            <a:r>
              <a:rPr lang="en-US" altLang="ja-JP" sz="20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- (</a:t>
            </a:r>
            <a:r>
              <a:rPr lang="en-CA" sz="20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    </a:t>
            </a:r>
            <a:r>
              <a:rPr lang="en-CA" sz="2000" kern="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° </a:t>
            </a:r>
            <a:r>
              <a:rPr lang="en-US" altLang="ja-JP" sz="2000" kern="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- </a:t>
            </a:r>
            <a:r>
              <a:rPr lang="en-US" altLang="ja-JP" sz="20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</a:t>
            </a:r>
            <a:r>
              <a:rPr lang="en-CA" sz="2000" kern="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°</a:t>
            </a:r>
            <a:r>
              <a:rPr lang="en-US" altLang="ja-JP" sz="2000" kern="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</a:t>
            </a:r>
            <a:r>
              <a:rPr lang="ja-JP" altLang="en-US" sz="20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つロ </a:t>
            </a:r>
            <a:r>
              <a:rPr lang="en-CA" altLang="ja-JP" sz="2000" b="1" dirty="0">
                <a:solidFill>
                  <a:schemeClr val="accent1"/>
                </a:solidFill>
                <a:ea typeface="Adobe Gothic Std B" panose="020B0800000000000000" pitchFamily="34" charset="-128"/>
              </a:rPr>
              <a:t>Cheers</a:t>
            </a:r>
            <a:endParaRPr lang="ja-JP" altLang="en-US" sz="2000" b="1" dirty="0">
              <a:solidFill>
                <a:schemeClr val="accent1"/>
              </a:solidFill>
              <a:ea typeface="Adobe Gothic Std B" panose="020B0800000000000000" pitchFamily="34" charset="-128"/>
            </a:endParaRPr>
          </a:p>
          <a:p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EA8F21-E595-44E8-AA54-1AB276003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87" y="2316163"/>
            <a:ext cx="6143625" cy="20159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458ED1-30C0-4D52-995D-5AF4AAAB6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791" y="6043191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4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44ACD49-32CC-449F-9FCA-B309F514D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78" r="7978" b="43390"/>
          <a:stretch/>
        </p:blipFill>
        <p:spPr>
          <a:xfrm>
            <a:off x="615029" y="1269364"/>
            <a:ext cx="5348891" cy="38931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EFBD70-6570-4821-ADC7-F89AD10358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b="43390"/>
          <a:stretch/>
        </p:blipFill>
        <p:spPr>
          <a:xfrm>
            <a:off x="5963920" y="1269364"/>
            <a:ext cx="4891690" cy="38931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79BC023-D9B3-47DB-8462-ADCE6820A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290" y="3429000"/>
            <a:ext cx="10515600" cy="4870904"/>
          </a:xfrm>
        </p:spPr>
        <p:txBody>
          <a:bodyPr/>
          <a:lstStyle/>
          <a:p>
            <a:r>
              <a:rPr lang="en-US" altLang="zh-CN" dirty="0">
                <a:solidFill>
                  <a:schemeClr val="accent5"/>
                </a:solidFill>
              </a:rPr>
              <a:t>22</a:t>
            </a:r>
            <a:r>
              <a:rPr lang="en-US" altLang="zh-CN" dirty="0"/>
              <a:t>                                         </a:t>
            </a:r>
            <a:r>
              <a:rPr lang="en-US" altLang="zh-CN" dirty="0">
                <a:solidFill>
                  <a:schemeClr val="accent4"/>
                </a:solidFill>
              </a:rPr>
              <a:t>33</a:t>
            </a:r>
            <a:endParaRPr lang="en-CA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29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E8A8F-3F39-4FAB-B99A-5DCDDB36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anthropomorphism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D22F69-18F0-4409-8494-0BE37EA5D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Character</a:t>
            </a:r>
            <a:r>
              <a:rPr lang="en-CA" altLang="zh-CN" sz="3600" dirty="0"/>
              <a:t>s representing the company</a:t>
            </a:r>
          </a:p>
          <a:p>
            <a:r>
              <a:rPr lang="en-CA" sz="3600" dirty="0"/>
              <a:t>Voted in 2010</a:t>
            </a:r>
          </a:p>
          <a:p>
            <a:r>
              <a:rPr lang="en-CA" sz="3600" dirty="0"/>
              <a:t>Very popular</a:t>
            </a:r>
          </a:p>
          <a:p>
            <a:r>
              <a:rPr lang="en-CA" sz="3600" dirty="0"/>
              <a:t>Fit target market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88A1560-5A3E-49EA-BB6A-61285372D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009" y="4139674"/>
            <a:ext cx="3380991" cy="271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5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ABDF7C1-6292-4D21-98D0-B4C25A02DFDA}"/>
              </a:ext>
            </a:extLst>
          </p:cNvPr>
          <p:cNvSpPr/>
          <p:nvPr/>
        </p:nvSpPr>
        <p:spPr>
          <a:xfrm>
            <a:off x="1324739" y="1005413"/>
            <a:ext cx="9542522" cy="484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96D140-2BAE-4788-8536-4799A48FB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18" y="2388279"/>
            <a:ext cx="11935364" cy="1504534"/>
          </a:xfrm>
        </p:spPr>
        <p:txBody>
          <a:bodyPr/>
          <a:lstStyle/>
          <a:p>
            <a:pPr algn="ctr"/>
            <a:r>
              <a:rPr lang="en-CA" dirty="0">
                <a:solidFill>
                  <a:schemeClr val="accent2"/>
                </a:solidFill>
              </a:rPr>
              <a:t>Ads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87C8DFD-E02C-42A6-B301-EFD8286AE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04419" y="5275679"/>
            <a:ext cx="9629006" cy="677960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223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467A4-8200-4532-B3D8-EFCD97CD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9678D-923D-47A7-8A80-58FD55711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060" y="1890338"/>
            <a:ext cx="10515600" cy="4351338"/>
          </a:xfrm>
        </p:spPr>
        <p:txBody>
          <a:bodyPr/>
          <a:lstStyle/>
          <a:p>
            <a:r>
              <a:rPr lang="en-CA" dirty="0"/>
              <a:t>Mostly rely on ads</a:t>
            </a:r>
          </a:p>
          <a:p>
            <a:r>
              <a:rPr lang="en-CA" dirty="0"/>
              <a:t>3-5 min un-</a:t>
            </a:r>
            <a:r>
              <a:rPr lang="en-CA" dirty="0" err="1"/>
              <a:t>skipable</a:t>
            </a:r>
            <a:endParaRPr lang="en-CA" dirty="0"/>
          </a:p>
          <a:p>
            <a:pPr algn="ctr"/>
            <a:r>
              <a:rPr lang="en-CA" dirty="0"/>
              <a:t> ＼(￣▽￣)／ NO ADS ON BIIBILI  ＼(￣▽￣)／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7A7DE90-3E22-45C0-8B88-D8BAB6F22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430" y="110475"/>
            <a:ext cx="2438400" cy="24384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F42F0C7-11B8-440F-BB34-7A3F7153C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85" y="4332820"/>
            <a:ext cx="2438400" cy="2438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857D1C1-C2E3-44AB-805F-6AA735F6D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5334000"/>
            <a:ext cx="2857500" cy="1524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605210-515A-41A0-8D48-95407208E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825" r="944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4583574"/>
            <a:ext cx="2575005" cy="2575005"/>
          </a:xfrm>
          <a:prstGeom prst="rect">
            <a:avLst/>
          </a:prstGeom>
          <a:effectLst/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2022CF-FDC8-4A9C-B428-5AD43E8B9C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809" y="2055874"/>
            <a:ext cx="3138491" cy="31384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7D220D9-1F5C-4470-BB08-8D3A9BF11E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5" y="254287"/>
            <a:ext cx="2143125" cy="214312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1822096B-F362-45E1-8090-07851309DA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80" y="2419882"/>
            <a:ext cx="2143125" cy="21431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C338A0B-6E1D-4A13-806B-C90E317E14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3" y="73107"/>
            <a:ext cx="2438400" cy="24384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CA0FEAD-9684-4392-BD27-AAC492DF1C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670" y="1690688"/>
            <a:ext cx="2438400" cy="24384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2D5B5D7-F920-41B0-A02B-BA716858E7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30" y="146331"/>
            <a:ext cx="2438740" cy="243874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EE0ACFB-E0E1-4EA0-B956-9D8128E962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785" y="1252270"/>
            <a:ext cx="2438400" cy="24384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CA0D708-B8CD-4884-9F7A-654500796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46" y="4309141"/>
            <a:ext cx="2438400" cy="24384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B237C9C-CC21-4237-9B57-1D3A0A49DF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16" y="4366586"/>
            <a:ext cx="2438740" cy="243874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E89E4C6-08F2-4703-BAA3-FD0D360B99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0" y="2319051"/>
            <a:ext cx="2438400" cy="24384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8FCAB5F-7792-446A-A234-52628C004D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585" y="2966401"/>
            <a:ext cx="2438400" cy="2438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9F6F6B-BB18-480D-8C72-2F6AA65B67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609" y="4282783"/>
            <a:ext cx="2143125" cy="21431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34C5009-6E6C-4A28-BC73-5523AB91ED4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16000" y1="10667" x2="20000" y2="18667"/>
                        <a14:foregroundMark x1="12889" y1="5778" x2="22222" y2="8889"/>
                        <a14:foregroundMark x1="48889" y1="6222" x2="84444" y2="7556"/>
                        <a14:foregroundMark x1="87556" y1="7556" x2="88444" y2="40444"/>
                        <a14:foregroundMark x1="88889" y1="42222" x2="80444" y2="69333"/>
                        <a14:foregroundMark x1="79556" y1="73778" x2="79556" y2="80000"/>
                        <a14:foregroundMark x1="79556" y1="82222" x2="84444" y2="87111"/>
                        <a14:foregroundMark x1="84444" y1="87111" x2="76000" y2="94222"/>
                        <a14:foregroundMark x1="73778" y1="95556" x2="71111" y2="95556"/>
                        <a14:foregroundMark x1="71556" y1="95556" x2="82222" y2="86667"/>
                        <a14:foregroundMark x1="87111" y1="84889" x2="90222" y2="82667"/>
                        <a14:foregroundMark x1="91556" y1="80889" x2="92000" y2="71111"/>
                        <a14:foregroundMark x1="92444" y1="67111" x2="90222" y2="61778"/>
                        <a14:foregroundMark x1="90222" y1="56889" x2="89778" y2="44444"/>
                        <a14:foregroundMark x1="89778" y1="40444" x2="89778" y2="34222"/>
                        <a14:foregroundMark x1="30222" y1="81778" x2="20000" y2="91111"/>
                        <a14:foregroundMark x1="17333" y1="90667" x2="5778" y2="79556"/>
                        <a14:foregroundMark x1="22667" y1="94222" x2="49333" y2="96000"/>
                        <a14:foregroundMark x1="38222" y1="85778" x2="71556" y2="85778"/>
                        <a14:foregroundMark x1="33778" y1="77333" x2="65333" y2="78667"/>
                        <a14:foregroundMark x1="4444" y1="40000" x2="5778" y2="19111"/>
                        <a14:foregroundMark x1="11111" y1="8000" x2="18222" y2="24444"/>
                        <a14:foregroundMark x1="29778" y1="12889" x2="17778" y2="20000"/>
                        <a14:foregroundMark x1="96000" y1="41778" x2="94222" y2="56889"/>
                        <a14:foregroundMark x1="97333" y1="69778" x2="95556" y2="79556"/>
                        <a14:foregroundMark x1="95556" y1="84000" x2="87111" y2="92889"/>
                        <a14:foregroundMark x1="84444" y1="93778" x2="64444" y2="99556"/>
                        <a14:foregroundMark x1="51556" y1="66222" x2="60000" y2="38222"/>
                        <a14:foregroundMark x1="28444" y1="73778" x2="38667" y2="50222"/>
                        <a14:foregroundMark x1="63556" y1="25333" x2="58222" y2="24889"/>
                        <a14:foregroundMark x1="70667" y1="32444" x2="76000" y2="41333"/>
                        <a14:foregroundMark x1="70222" y1="28444" x2="48889" y2="13778"/>
                        <a14:foregroundMark x1="32889" y1="11111" x2="30222" y2="5778"/>
                        <a14:foregroundMark x1="88889" y1="56000" x2="72444" y2="74667"/>
                        <a14:foregroundMark x1="59111" y1="97333" x2="63556" y2="92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980" y="4031540"/>
            <a:ext cx="2645198" cy="26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477C9-661F-4096-BA81-E4C3A543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9484EB41-2C69-4E28-BCE7-14A7133EE5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943567"/>
              </p:ext>
            </p:extLst>
          </p:nvPr>
        </p:nvGraphicFramePr>
        <p:xfrm>
          <a:off x="3171463" y="564919"/>
          <a:ext cx="6793375" cy="6018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52632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894ACF-1B88-41E7-BCA0-0588B556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Registration system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050ED5-191A-4703-A375-88B215E99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4000" dirty="0"/>
              <a:t>Invitation only</a:t>
            </a:r>
          </a:p>
          <a:p>
            <a:r>
              <a:rPr lang="en-CA" sz="4000" dirty="0"/>
              <a:t>Take test → member</a:t>
            </a:r>
          </a:p>
          <a:p>
            <a:pPr lvl="1"/>
            <a:r>
              <a:rPr lang="en-CA" sz="3600" dirty="0"/>
              <a:t>Nicknamed the online exam</a:t>
            </a:r>
          </a:p>
          <a:p>
            <a:r>
              <a:rPr lang="en-CA" sz="4000" dirty="0"/>
              <a:t>Became easier</a:t>
            </a:r>
            <a:r>
              <a:rPr lang="en-CA" dirty="0"/>
              <a:t> </a:t>
            </a:r>
          </a:p>
          <a:p>
            <a:pPr lvl="1"/>
            <a:endParaRPr lang="en-CA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A207B0-8FDC-4294-88B7-A326F3CB4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718" y="5150735"/>
            <a:ext cx="2266282" cy="170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66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35C41-286B-4C09-AAA4-9E5E8763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Benefits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99324-1020-4E82-B881-30AB274BA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Clean comments</a:t>
            </a:r>
          </a:p>
          <a:p>
            <a:r>
              <a:rPr lang="en-CA" sz="3600" dirty="0"/>
              <a:t>Build community</a:t>
            </a:r>
          </a:p>
          <a:p>
            <a:pPr lvl="1"/>
            <a:r>
              <a:rPr lang="en-CA" sz="3200" dirty="0"/>
              <a:t>Hard to join</a:t>
            </a:r>
          </a:p>
          <a:p>
            <a:pPr lvl="1"/>
            <a:r>
              <a:rPr lang="en-CA" sz="3200" dirty="0"/>
              <a:t>Pride as a member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56EBA0-24F9-4F41-8C24-32277CC80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227" y="335975"/>
            <a:ext cx="2107936" cy="13460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2C4703-76AF-4C22-8B82-6CF901999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14" b="22209"/>
          <a:stretch/>
        </p:blipFill>
        <p:spPr>
          <a:xfrm>
            <a:off x="8929006" y="4427377"/>
            <a:ext cx="2202413" cy="16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1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08734-BEC7-4871-BCA1-0CEFC77C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22 &amp; 33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B1C87F-26A3-4AD7-AD4D-85589FF5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Significant difference</a:t>
            </a:r>
          </a:p>
          <a:p>
            <a:r>
              <a:rPr lang="en-CA" sz="3200" dirty="0"/>
              <a:t>More likely to use Bilibili</a:t>
            </a:r>
          </a:p>
          <a:p>
            <a:r>
              <a:rPr lang="en-CA" sz="3200" dirty="0"/>
              <a:t>Create value in brand</a:t>
            </a:r>
          </a:p>
          <a:p>
            <a:pPr lvl="1"/>
            <a:r>
              <a:rPr lang="en-CA" sz="2800" dirty="0"/>
              <a:t>Brand loyalty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4F5F18-B604-4B41-ADBF-038469CB9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0734" y1="30714" x2="80734" y2="30714"/>
                        <a14:foregroundMark x1="74771" y1="25000" x2="81651" y2="33929"/>
                        <a14:foregroundMark x1="71101" y1="62857" x2="71101" y2="64286"/>
                        <a14:foregroundMark x1="10092" y1="36071" x2="10092" y2="36071"/>
                        <a14:foregroundMark x1="63761" y1="5714" x2="63761" y2="5714"/>
                        <a14:foregroundMark x1="63761" y1="85357" x2="63761" y2="85357"/>
                        <a14:foregroundMark x1="48165" y1="87143" x2="48165" y2="87143"/>
                        <a14:foregroundMark x1="61468" y1="85714" x2="65138" y2="85714"/>
                        <a14:foregroundMark x1="36697" y1="86786" x2="39908" y2="86429"/>
                        <a14:foregroundMark x1="33945" y1="85714" x2="36697" y2="8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50" y="4191000"/>
            <a:ext cx="20764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1408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AB4F6-098D-416B-80B4-819A6F347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USP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9B83B-A3D4-4622-B2C3-9BB58D1BB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4000" dirty="0"/>
              <a:t>Brand loyalty</a:t>
            </a:r>
          </a:p>
          <a:p>
            <a:pPr lvl="1"/>
            <a:r>
              <a:rPr lang="en-CA" sz="3600" dirty="0"/>
              <a:t>Community – emotional connection</a:t>
            </a:r>
          </a:p>
          <a:p>
            <a:pPr lvl="1"/>
            <a:r>
              <a:rPr lang="en-CA" sz="3600" dirty="0"/>
              <a:t>Monopoly of anime market</a:t>
            </a:r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  <a:p>
            <a:pPr lvl="1"/>
            <a:endParaRPr lang="en-CA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71517F-74E4-4A7B-AB3C-830300D857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6"/>
          <a:stretch/>
        </p:blipFill>
        <p:spPr>
          <a:xfrm>
            <a:off x="7506106" y="4469363"/>
            <a:ext cx="4685894" cy="23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1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CD854-B608-480F-A56D-08BC69670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Viral</a:t>
            </a:r>
            <a:r>
              <a:rPr lang="en-CA" dirty="0"/>
              <a:t> marketing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DDC66C-4D3F-43D9-ABF0-40F018DF3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Everyone talks about Bilibili</a:t>
            </a:r>
          </a:p>
          <a:p>
            <a:pPr lvl="1"/>
            <a:r>
              <a:rPr lang="en-CA" dirty="0"/>
              <a:t>Spread with word</a:t>
            </a:r>
          </a:p>
          <a:p>
            <a:pPr lvl="1"/>
            <a:r>
              <a:rPr lang="en-CA" dirty="0"/>
              <a:t>Memes created</a:t>
            </a:r>
          </a:p>
          <a:p>
            <a:pPr lvl="1"/>
            <a:r>
              <a:rPr lang="en-CA" dirty="0"/>
              <a:t>Easily spread with 22 &amp; 33</a:t>
            </a:r>
          </a:p>
          <a:p>
            <a:r>
              <a:rPr lang="en-CA" dirty="0"/>
              <a:t>Pay to put up ads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279571-99F3-4E36-8013-0ABB3D00F8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0" r="52531"/>
          <a:stretch/>
        </p:blipFill>
        <p:spPr>
          <a:xfrm>
            <a:off x="10988726" y="5598367"/>
            <a:ext cx="1053984" cy="105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9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FF761EE-C231-402B-813E-71F753FA9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22" y="4371011"/>
            <a:ext cx="271040" cy="2710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A0293FF-4B8F-4435-8CC6-B24B8BB42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94" y="2377452"/>
            <a:ext cx="2103096" cy="21030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87B21A-F7E1-4BDA-9D2C-6C60E9A49290}"/>
              </a:ext>
            </a:extLst>
          </p:cNvPr>
          <p:cNvSpPr txBox="1"/>
          <p:nvPr/>
        </p:nvSpPr>
        <p:spPr>
          <a:xfrm>
            <a:off x="5040594" y="4642051"/>
            <a:ext cx="2103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latin typeface="Adobe Arabic" panose="02040503050201020203" pitchFamily="18" charset="-78"/>
                <a:cs typeface="Adobe Arabic" panose="02040503050201020203" pitchFamily="18" charset="-78"/>
              </a:rPr>
              <a:t>loading</a:t>
            </a:r>
          </a:p>
        </p:txBody>
      </p:sp>
    </p:spTree>
    <p:extLst>
      <p:ext uri="{BB962C8B-B14F-4D97-AF65-F5344CB8AC3E}">
        <p14:creationId xmlns:p14="http://schemas.microsoft.com/office/powerpoint/2010/main" val="270826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2000"/>
    </mc:Choice>
    <mc:Fallback xmlns="">
      <p:transition spd="slow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AC079-AB8E-4610-9CCB-7FBEE5941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/>
              <a:t>Ethics</a:t>
            </a:r>
            <a:endParaRPr lang="en-CA" sz="8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7E361E-BA0A-433A-BFA2-089EBC274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4066895"/>
            <a:ext cx="3514725" cy="279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8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C367E-69A6-4F0F-B7F9-9BF37819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Disappointed users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C11E2D-ED82-492A-8380-0E7D30C42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Hard → Easy</a:t>
            </a:r>
          </a:p>
          <a:p>
            <a:r>
              <a:rPr lang="en-CA" sz="3600" dirty="0"/>
              <a:t>Uneducated comments</a:t>
            </a:r>
          </a:p>
          <a:p>
            <a:endParaRPr lang="en-CA" sz="3600" dirty="0"/>
          </a:p>
          <a:p>
            <a:pPr lvl="1"/>
            <a:endParaRPr lang="en-CA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475348-A8F5-4222-BAFA-3AA630C96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0" y="191018"/>
            <a:ext cx="13525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7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EB1C5-39F8-410D-ADB6-A311A055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0653C1-0F85-415B-B824-2BB784F0B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913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52679-96BA-43EE-B3A7-1AD736A7B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365125"/>
            <a:ext cx="10863942" cy="6057445"/>
          </a:xfrm>
          <a:solidFill>
            <a:schemeClr val="tx2">
              <a:lumMod val="95000"/>
              <a:alpha val="30000"/>
            </a:schemeClr>
          </a:solidFill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pPr algn="ctr"/>
            <a:r>
              <a:rPr lang="en-US" altLang="zh-CN" dirty="0">
                <a:solidFill>
                  <a:schemeClr val="bg2"/>
                </a:solidFill>
              </a:rPr>
              <a:t>With</a:t>
            </a:r>
            <a:r>
              <a:rPr lang="en-CA" altLang="zh-CN" dirty="0">
                <a:solidFill>
                  <a:schemeClr val="bg2"/>
                </a:solidFill>
              </a:rPr>
              <a:t> Reference to Bilibili, discuss how innovation and </a:t>
            </a:r>
            <a:r>
              <a:rPr lang="en-US" altLang="zh-CN" dirty="0">
                <a:solidFill>
                  <a:schemeClr val="bg2"/>
                </a:solidFill>
              </a:rPr>
              <a:t>Ethics</a:t>
            </a:r>
            <a:r>
              <a:rPr lang="en-CA" altLang="zh-CN" dirty="0">
                <a:solidFill>
                  <a:schemeClr val="bg2"/>
                </a:solidFill>
              </a:rPr>
              <a:t> may influence marketing practices.</a:t>
            </a:r>
            <a:endParaRPr lang="en-CA" dirty="0">
              <a:solidFill>
                <a:schemeClr val="bg2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DBB39B-0E3E-443B-B0A5-E19253A88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06427" cy="9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ABBD6FBD-86EF-42C4-A087-0A7F6D0154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25" r="1"/>
          <a:stretch/>
        </p:blipFill>
        <p:spPr>
          <a:xfrm>
            <a:off x="6645024" y="-5727"/>
            <a:ext cx="5096833" cy="72232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A955EE7-FBF3-498D-B81B-A6087165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Background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285C6D-751B-49BA-B659-AA99FA8714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>
                <a:solidFill>
                  <a:schemeClr val="accent2"/>
                </a:solidFill>
              </a:rPr>
              <a:t>Founded in 2009 June 26</a:t>
            </a:r>
            <a:r>
              <a:rPr lang="en-CA" baseline="30000" dirty="0">
                <a:solidFill>
                  <a:schemeClr val="accent2"/>
                </a:solidFill>
              </a:rPr>
              <a:t>th</a:t>
            </a:r>
            <a:endParaRPr lang="en-CA" dirty="0">
              <a:solidFill>
                <a:schemeClr val="accent2"/>
              </a:solidFill>
            </a:endParaRPr>
          </a:p>
          <a:p>
            <a:pPr lvl="1"/>
            <a:r>
              <a:rPr lang="en-CA" dirty="0">
                <a:solidFill>
                  <a:schemeClr val="accent2"/>
                </a:solidFill>
              </a:rPr>
              <a:t>By </a:t>
            </a:r>
            <a:r>
              <a:rPr lang="zh-CN" altLang="en-US" dirty="0">
                <a:solidFill>
                  <a:schemeClr val="accent2"/>
                </a:solidFill>
              </a:rPr>
              <a:t>⑨</a:t>
            </a:r>
            <a:r>
              <a:rPr lang="en-CA" altLang="zh-CN" dirty="0" err="1">
                <a:solidFill>
                  <a:schemeClr val="accent2"/>
                </a:solidFill>
              </a:rPr>
              <a:t>bishi</a:t>
            </a:r>
            <a:endParaRPr lang="en-CA" altLang="zh-CN" dirty="0">
              <a:solidFill>
                <a:schemeClr val="accent2"/>
              </a:solidFill>
            </a:endParaRPr>
          </a:p>
          <a:p>
            <a:pPr lvl="1"/>
            <a:r>
              <a:rPr lang="en-CA" dirty="0">
                <a:solidFill>
                  <a:schemeClr val="accent2"/>
                </a:solidFill>
              </a:rPr>
              <a:t>Originally called </a:t>
            </a:r>
            <a:r>
              <a:rPr lang="en-CA" dirty="0" err="1">
                <a:solidFill>
                  <a:schemeClr val="accent2"/>
                </a:solidFill>
              </a:rPr>
              <a:t>Mikufans</a:t>
            </a:r>
            <a:endParaRPr lang="en-CA" dirty="0">
              <a:solidFill>
                <a:schemeClr val="accent2"/>
              </a:solidFill>
            </a:endParaRPr>
          </a:p>
          <a:p>
            <a:pPr lvl="1"/>
            <a:r>
              <a:rPr lang="en-US" dirty="0">
                <a:solidFill>
                  <a:schemeClr val="accent2"/>
                </a:solidFill>
              </a:rPr>
              <a:t>Current CEO is Rui Chen</a:t>
            </a:r>
          </a:p>
          <a:p>
            <a:pPr lvl="1"/>
            <a:r>
              <a:rPr lang="en-CA" dirty="0">
                <a:solidFill>
                  <a:schemeClr val="accent2"/>
                </a:solidFill>
              </a:rPr>
              <a:t>Changed name in 2010 January 24</a:t>
            </a:r>
          </a:p>
          <a:p>
            <a:pPr lvl="1"/>
            <a:r>
              <a:rPr lang="en-CA" dirty="0">
                <a:solidFill>
                  <a:schemeClr val="accent2"/>
                </a:solidFill>
              </a:rPr>
              <a:t>22 &amp; 33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AE92E6DF-BD70-41B0-BE1F-1FA3915200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5879">
            <a:off x="7418383" y="2435297"/>
            <a:ext cx="3321690" cy="2381589"/>
          </a:xfrm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C6457F-1146-44A5-A410-3567766CE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732" y="2581176"/>
            <a:ext cx="548523" cy="54852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AF0577-D1D5-4F4C-B16E-BEDFA5453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92" y="3846135"/>
            <a:ext cx="490051" cy="4900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872C27F-51AB-4C22-9623-3382F7169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34" y="1825625"/>
            <a:ext cx="2827079" cy="134928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F24C678-FD83-4A0F-9F83-502240E44F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074" y="3035431"/>
            <a:ext cx="4007864" cy="2757340"/>
          </a:xfrm>
          <a:prstGeom prst="rect">
            <a:avLst/>
          </a:prstGeom>
        </p:spPr>
      </p:pic>
      <p:sp>
        <p:nvSpPr>
          <p:cNvPr id="19" name="乘号 18">
            <a:extLst>
              <a:ext uri="{FF2B5EF4-FFF2-40B4-BE49-F238E27FC236}">
                <a16:creationId xmlns:a16="http://schemas.microsoft.com/office/drawing/2014/main" id="{95BF9815-9FBF-4B9F-8121-82E5C287D1E9}"/>
              </a:ext>
            </a:extLst>
          </p:cNvPr>
          <p:cNvSpPr/>
          <p:nvPr/>
        </p:nvSpPr>
        <p:spPr>
          <a:xfrm rot="20485453">
            <a:off x="7574464" y="3026525"/>
            <a:ext cx="847358" cy="3430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78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9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4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0.20378 -0.25046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82" y="-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  <p:bldP spid="19" grpId="0" animBg="1"/>
      <p:bldP spid="1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08F3C-805D-4FE0-81A7-14E7FF469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Marketing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B8A226-9605-439C-8A3E-EB57AC95A70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CA" dirty="0"/>
              <a:t>Market growth</a:t>
            </a:r>
          </a:p>
          <a:p>
            <a:r>
              <a:rPr lang="en-CA" dirty="0"/>
              <a:t>Target Market</a:t>
            </a:r>
          </a:p>
          <a:p>
            <a:r>
              <a:rPr lang="en-CA" dirty="0"/>
              <a:t>Niche Marketing</a:t>
            </a:r>
          </a:p>
          <a:p>
            <a:r>
              <a:rPr lang="en-CA" dirty="0"/>
              <a:t>Unique Selling Point</a:t>
            </a:r>
          </a:p>
          <a:p>
            <a:r>
              <a:rPr lang="en-CA" dirty="0"/>
              <a:t>Brand Loyalty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E0E91F9-5D8B-45B0-A028-46F47BFC59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1400" y="1431925"/>
            <a:ext cx="7577138" cy="528955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CA" sz="4800" dirty="0">
                <a:solidFill>
                  <a:srgbClr val="666666"/>
                </a:solidFill>
              </a:rPr>
              <a:t>	The percentage change in the total size of a market (volume or value) over a period of time.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D8B46C6-E1F5-4C11-87F2-E585586A95C3}"/>
              </a:ext>
            </a:extLst>
          </p:cNvPr>
          <p:cNvSpPr txBox="1">
            <a:spLocks/>
          </p:cNvSpPr>
          <p:nvPr/>
        </p:nvSpPr>
        <p:spPr>
          <a:xfrm>
            <a:off x="3581400" y="1431925"/>
            <a:ext cx="7577138" cy="528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CA" sz="4800" dirty="0">
                <a:solidFill>
                  <a:srgbClr val="666666"/>
                </a:solidFill>
              </a:rPr>
              <a:t>Focusing Marketing activity on particular segments of the market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E91654-1A75-4906-A76F-1D52D207904B}"/>
              </a:ext>
            </a:extLst>
          </p:cNvPr>
          <p:cNvSpPr txBox="1">
            <a:spLocks/>
          </p:cNvSpPr>
          <p:nvPr/>
        </p:nvSpPr>
        <p:spPr>
          <a:xfrm>
            <a:off x="3340325" y="1431925"/>
            <a:ext cx="7577138" cy="528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CA" sz="4800" dirty="0">
                <a:solidFill>
                  <a:srgbClr val="666666"/>
                </a:solidFill>
              </a:rPr>
              <a:t>Identifying and exploiting a small segments of a large market by developing products to suit it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1CA4C50-82A0-44D1-A75D-16E99CC76BF1}"/>
              </a:ext>
            </a:extLst>
          </p:cNvPr>
          <p:cNvSpPr txBox="1">
            <a:spLocks/>
          </p:cNvSpPr>
          <p:nvPr/>
        </p:nvSpPr>
        <p:spPr>
          <a:xfrm>
            <a:off x="3581400" y="790774"/>
            <a:ext cx="7577138" cy="52895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CA" sz="4800" dirty="0">
                <a:solidFill>
                  <a:srgbClr val="666666"/>
                </a:solidFill>
              </a:rPr>
              <a:t>A factor that differentiates a product from its competitors. A USP could be thought of as ‘what you have that competitors don’t’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1C1FD44-FE3D-4E5B-9658-D8313451BC92}"/>
              </a:ext>
            </a:extLst>
          </p:cNvPr>
          <p:cNvSpPr txBox="1">
            <a:spLocks/>
          </p:cNvSpPr>
          <p:nvPr/>
        </p:nvSpPr>
        <p:spPr>
          <a:xfrm>
            <a:off x="3581400" y="777676"/>
            <a:ext cx="7577138" cy="5289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CA" sz="4800" dirty="0">
                <a:solidFill>
                  <a:srgbClr val="666666"/>
                </a:solidFill>
              </a:rPr>
              <a:t>The faithfulness of consumers to a particular brand as shown by their repeat purchases irrespective of the marketing pressure from competing brands</a:t>
            </a:r>
          </a:p>
        </p:txBody>
      </p:sp>
    </p:spTree>
    <p:extLst>
      <p:ext uri="{BB962C8B-B14F-4D97-AF65-F5344CB8AC3E}">
        <p14:creationId xmlns:p14="http://schemas.microsoft.com/office/powerpoint/2010/main" val="93351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B757B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B757B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B757B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B757B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B757B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B757B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B757B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B757B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B757B"/>
                                      </p:to>
                                    </p:animClr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B757B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6" grpId="0"/>
      <p:bldP spid="6" grpId="1"/>
      <p:bldP spid="7" grpId="0"/>
      <p:bldP spid="7" grpId="1"/>
      <p:bldP spid="8" grpId="0"/>
      <p:bldP spid="8" grpId="1"/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0A0995-AB07-4E5B-B33A-DAC11848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600" dirty="0"/>
              <a:t>Innovation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53918C9-8049-4E76-8EF1-83B5B1F9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213" y="4627599"/>
            <a:ext cx="2010502" cy="22304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88DF0E-488C-4D65-9769-EAAEBB781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20" y="4231320"/>
            <a:ext cx="2010502" cy="262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05EE07-8D87-4844-82D8-94F45A20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Target</a:t>
            </a:r>
            <a:r>
              <a:rPr lang="en-CA" altLang="zh-CN" sz="5400" dirty="0"/>
              <a:t> Market</a:t>
            </a:r>
            <a:endParaRPr lang="en-CA" sz="5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F0C71-AF76-402F-B657-59007A199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sz="4000" dirty="0"/>
              <a:t>Anime Community</a:t>
            </a:r>
          </a:p>
          <a:p>
            <a:pPr lvl="1"/>
            <a:r>
              <a:rPr lang="en-CA" sz="3600" dirty="0"/>
              <a:t>Niche market</a:t>
            </a:r>
          </a:p>
          <a:p>
            <a:pPr lvl="1"/>
            <a:r>
              <a:rPr lang="en-CA" sz="3600" dirty="0"/>
              <a:t>Small but growing</a:t>
            </a:r>
          </a:p>
          <a:p>
            <a:pPr lvl="1"/>
            <a:endParaRPr lang="en-CA" sz="2000" dirty="0"/>
          </a:p>
          <a:p>
            <a:endParaRPr lang="en-CA" dirty="0"/>
          </a:p>
          <a:p>
            <a:pPr lvl="1"/>
            <a:endParaRPr lang="en-CA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6F8623-60C4-4E70-9227-01CFFEDAD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60" y="4892871"/>
            <a:ext cx="2194560" cy="19651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2AFBD7-693F-43D7-91EF-1DCC9DD4F6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7" r="3975"/>
          <a:stretch/>
        </p:blipFill>
        <p:spPr>
          <a:xfrm>
            <a:off x="1627631" y="3641283"/>
            <a:ext cx="9703889" cy="2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3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1B85F8-4A9F-43C1-9713-E8818A9D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600" dirty="0"/>
              <a:t>Otaku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24AE65-4325-4D75-8E30-F5B9704DC3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5"/>
          <a:stretch/>
        </p:blipFill>
        <p:spPr>
          <a:xfrm>
            <a:off x="3510186" y="2249559"/>
            <a:ext cx="7580813" cy="23588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577F37-97EB-48AB-9208-9DA751A6EF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93"/>
          <a:stretch/>
        </p:blipFill>
        <p:spPr>
          <a:xfrm>
            <a:off x="1163132" y="2249559"/>
            <a:ext cx="2451226" cy="235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7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-0.08945 -0.29398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-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64D2B-B209-444D-BE09-250E96D4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67428"/>
          </a:xfrm>
        </p:spPr>
        <p:txBody>
          <a:bodyPr/>
          <a:lstStyle/>
          <a:p>
            <a:r>
              <a:rPr lang="en-CA" sz="4000" dirty="0"/>
              <a:t>Dan-</a:t>
            </a:r>
            <a:r>
              <a:rPr lang="en-CA" sz="4000" dirty="0" err="1"/>
              <a:t>maku</a:t>
            </a:r>
            <a:br>
              <a:rPr lang="en-CA" dirty="0"/>
            </a:br>
            <a:r>
              <a:rPr lang="en-CA" dirty="0"/>
              <a:t>   </a:t>
            </a:r>
            <a:r>
              <a:rPr lang="ja-JP" altLang="en-US" dirty="0"/>
              <a:t>弾　  幕</a:t>
            </a:r>
            <a:endParaRPr lang="en-CA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25C6EC-2EB1-45E8-9E7B-9E95AEC73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CA" sz="2800" dirty="0">
                <a:solidFill>
                  <a:schemeClr val="accent2"/>
                </a:solidFill>
              </a:rPr>
              <a:t>Originally the bullets in games</a:t>
            </a:r>
          </a:p>
          <a:p>
            <a:pPr marL="457200" indent="-457200">
              <a:buBlip>
                <a:blip r:embed="rId2"/>
              </a:buBlip>
            </a:pPr>
            <a:r>
              <a:rPr lang="en-CA" sz="2800" dirty="0">
                <a:solidFill>
                  <a:schemeClr val="accent2"/>
                </a:solidFill>
              </a:rPr>
              <a:t>Became comments of videos</a:t>
            </a:r>
          </a:p>
          <a:p>
            <a:pPr marL="457200" indent="-457200">
              <a:buBlip>
                <a:blip r:embed="rId2"/>
              </a:buBlip>
            </a:pPr>
            <a:endParaRPr lang="en-CA" sz="2800" dirty="0">
              <a:solidFill>
                <a:schemeClr val="accent2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7732E46-70B1-4964-9AA1-8DE8F4A0761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364" y="3141829"/>
            <a:ext cx="3827848" cy="216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03E7D8-E018-4566-9E55-61C9207DC2CB}"/>
              </a:ext>
            </a:extLst>
          </p:cNvPr>
          <p:cNvSpPr txBox="1"/>
          <p:nvPr/>
        </p:nvSpPr>
        <p:spPr>
          <a:xfrm>
            <a:off x="12923519" y="1371600"/>
            <a:ext cx="2697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Hit or miss?</a:t>
            </a:r>
            <a:endParaRPr lang="en-CA" sz="3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F11374-F384-46ED-8F2F-9217A9A900F5}"/>
              </a:ext>
            </a:extLst>
          </p:cNvPr>
          <p:cNvSpPr txBox="1"/>
          <p:nvPr/>
        </p:nvSpPr>
        <p:spPr>
          <a:xfrm>
            <a:off x="12370192" y="2017931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14E1F3-6D9B-4682-BF3F-873ECC23D144}"/>
              </a:ext>
            </a:extLst>
          </p:cNvPr>
          <p:cNvSpPr txBox="1"/>
          <p:nvPr/>
        </p:nvSpPr>
        <p:spPr>
          <a:xfrm>
            <a:off x="12191997" y="1607819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7B86C8-4615-41B5-9F91-16E9C68A9053}"/>
              </a:ext>
            </a:extLst>
          </p:cNvPr>
          <p:cNvSpPr txBox="1"/>
          <p:nvPr/>
        </p:nvSpPr>
        <p:spPr>
          <a:xfrm>
            <a:off x="12191998" y="1197706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F83E0B-AFE7-4739-99DA-1A4A425AE4E4}"/>
              </a:ext>
            </a:extLst>
          </p:cNvPr>
          <p:cNvSpPr txBox="1"/>
          <p:nvPr/>
        </p:nvSpPr>
        <p:spPr>
          <a:xfrm>
            <a:off x="12191999" y="767748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0D7FB13-F5E0-413C-87B2-301A805C6772}"/>
              </a:ext>
            </a:extLst>
          </p:cNvPr>
          <p:cNvSpPr txBox="1"/>
          <p:nvPr/>
        </p:nvSpPr>
        <p:spPr>
          <a:xfrm>
            <a:off x="12327990" y="377481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290FD29-C479-491E-AEE2-92A40285BAA8}"/>
              </a:ext>
            </a:extLst>
          </p:cNvPr>
          <p:cNvSpPr txBox="1"/>
          <p:nvPr/>
        </p:nvSpPr>
        <p:spPr>
          <a:xfrm>
            <a:off x="12192000" y="0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13218C-612B-46FD-B192-2D0123BB6960}"/>
              </a:ext>
            </a:extLst>
          </p:cNvPr>
          <p:cNvSpPr txBox="1"/>
          <p:nvPr/>
        </p:nvSpPr>
        <p:spPr>
          <a:xfrm>
            <a:off x="12522592" y="2170331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81468B3-C6F6-4685-A43E-93C75F14B16C}"/>
              </a:ext>
            </a:extLst>
          </p:cNvPr>
          <p:cNvSpPr txBox="1"/>
          <p:nvPr/>
        </p:nvSpPr>
        <p:spPr>
          <a:xfrm>
            <a:off x="12217792" y="2348071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3F03E4A-271F-41D8-8696-3203B7C87423}"/>
              </a:ext>
            </a:extLst>
          </p:cNvPr>
          <p:cNvSpPr txBox="1"/>
          <p:nvPr/>
        </p:nvSpPr>
        <p:spPr>
          <a:xfrm>
            <a:off x="12191947" y="1879793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3F58AE1-A869-42C4-B8B0-736CCA183665}"/>
              </a:ext>
            </a:extLst>
          </p:cNvPr>
          <p:cNvSpPr txBox="1"/>
          <p:nvPr/>
        </p:nvSpPr>
        <p:spPr>
          <a:xfrm>
            <a:off x="12191972" y="1409893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5B692E-5CE2-4C34-99A4-6A413875D683}"/>
              </a:ext>
            </a:extLst>
          </p:cNvPr>
          <p:cNvSpPr txBox="1"/>
          <p:nvPr/>
        </p:nvSpPr>
        <p:spPr>
          <a:xfrm>
            <a:off x="12191985" y="1021275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B1FE836-2431-4290-8073-201E2900A34F}"/>
              </a:ext>
            </a:extLst>
          </p:cNvPr>
          <p:cNvSpPr txBox="1"/>
          <p:nvPr/>
        </p:nvSpPr>
        <p:spPr>
          <a:xfrm>
            <a:off x="12191992" y="611162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9CE749F-B941-4C43-B309-C7DF7EB3FB0A}"/>
              </a:ext>
            </a:extLst>
          </p:cNvPr>
          <p:cNvSpPr txBox="1"/>
          <p:nvPr/>
        </p:nvSpPr>
        <p:spPr>
          <a:xfrm>
            <a:off x="12191996" y="225081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836F14-B651-4DB7-8533-D71261119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36" y="2056225"/>
            <a:ext cx="6164053" cy="381158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D40CE75-07FF-4D3F-BF3E-FC234BB0AC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75" b="96486" l="7600" r="96600">
                        <a14:foregroundMark x1="85200" y1="31310" x2="85200" y2="31310"/>
                        <a14:foregroundMark x1="87600" y1="30351" x2="85800" y2="29073"/>
                        <a14:foregroundMark x1="28200" y1="90096" x2="28200" y2="90096"/>
                        <a14:foregroundMark x1="30400" y1="66454" x2="30400" y2="66454"/>
                        <a14:foregroundMark x1="19600" y1="57188" x2="19600" y2="57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102" y="5301829"/>
            <a:ext cx="2485897" cy="155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5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-7.40741E-7 L -1.25677 0.0044 " pathEditMode="relative" rAng="0" ptsTypes="AA">
                                      <p:cBhvr>
                                        <p:cTn id="13" dur="2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839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1.50183 0.00625 " pathEditMode="relative" rAng="0" ptsTypes="AA">
                                      <p:cBhvr>
                                        <p:cTn id="16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91" y="30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70833E-6 -1.48148E-6 L -1.49974 0.02477 " pathEditMode="relative" rAng="0" ptsTypes="AA">
                                      <p:cBhvr>
                                        <p:cTn id="18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987" y="122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2.70833E-6 7.40741E-7 L -1.41263 0.00718 " pathEditMode="relative" rAng="0" ptsTypes="AA">
                                      <p:cBhvr>
                                        <p:cTn id="20" dur="2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638" y="34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0833E-6 2.22222E-6 L -1.4487 0.00949 " pathEditMode="relative" rAng="0" ptsTypes="AA">
                                      <p:cBhvr>
                                        <p:cTn id="22" dur="2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35" y="46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6.25E-7 -3.33333E-6 L -1.42292 0.01412 " pathEditMode="relative" rAng="0" ptsTypes="AA">
                                      <p:cBhvr>
                                        <p:cTn id="24" dur="2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146" y="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70833E-6 -7.40741E-7 L -1.44857 0.00926 " pathEditMode="relative" rAng="0" ptsTypes="AA">
                                      <p:cBhvr>
                                        <p:cTn id="26" dur="2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35" y="46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3.95833E-6 4.07407E-6 L -1.50925 0.00926 " pathEditMode="relative" rAng="0" ptsTypes="AA">
                                      <p:cBhvr>
                                        <p:cTn id="28" dur="2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469" y="46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3.95833E-6 -1.85185E-6 L -1.49584 0.00718 " pathEditMode="relative" rAng="0" ptsTypes="AA">
                                      <p:cBhvr>
                                        <p:cTn id="30" dur="2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792" y="34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70833E-6 -4.81481E-6 L -1.4862 -0.00162 " pathEditMode="relative" rAng="0" ptsTypes="AA">
                                      <p:cBhvr>
                                        <p:cTn id="32" dur="2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310" y="-9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2.70833E-6 3.7037E-6 L -1.45065 0.02986 " pathEditMode="relative" rAng="0" ptsTypes="AA">
                                      <p:cBhvr>
                                        <p:cTn id="34" dur="2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539" y="148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70833E-6 -3.33333E-6 L -1.43125 0.01042 " pathEditMode="relative" rAng="0" ptsTypes="AA">
                                      <p:cBhvr>
                                        <p:cTn id="36" dur="2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562" y="50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70833E-6 -1.11111E-6 L -1.41172 0.00671 " pathEditMode="relative" rAng="0" ptsTypes="AA">
                                      <p:cBhvr>
                                        <p:cTn id="38" dur="2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586" y="32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2.70833E-6 -1.11111E-6 L -1.41315 0.00625 " pathEditMode="relative" rAng="0" ptsTypes="AA">
                                      <p:cBhvr>
                                        <p:cTn id="40" dur="2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664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E94670"/>
      </a:lt1>
      <a:dk2>
        <a:srgbClr val="FFFFFF"/>
      </a:dk2>
      <a:lt2>
        <a:srgbClr val="FFFFFF"/>
      </a:lt2>
      <a:accent1>
        <a:srgbClr val="E94670"/>
      </a:accent1>
      <a:accent2>
        <a:srgbClr val="00BEE7"/>
      </a:accent2>
      <a:accent3>
        <a:srgbClr val="5C93DC"/>
      </a:accent3>
      <a:accent4>
        <a:srgbClr val="7DC8FF"/>
      </a:accent4>
      <a:accent5>
        <a:srgbClr val="5B9BD5"/>
      </a:accent5>
      <a:accent6>
        <a:srgbClr val="E94670"/>
      </a:accent6>
      <a:hlink>
        <a:srgbClr val="00A1D6"/>
      </a:hlink>
      <a:folHlink>
        <a:srgbClr val="FF4E8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10117</TotalTime>
  <Words>376</Words>
  <Application>Microsoft Office PowerPoint</Application>
  <PresentationFormat>宽屏</PresentationFormat>
  <Paragraphs>97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Adobe Gothic Std B</vt:lpstr>
      <vt:lpstr>Adobe Arabic</vt:lpstr>
      <vt:lpstr>Arial</vt:lpstr>
      <vt:lpstr>Calibri</vt:lpstr>
      <vt:lpstr>Calibri Light</vt:lpstr>
      <vt:lpstr>Comic Sans MS</vt:lpstr>
      <vt:lpstr>Office 主题​​</vt:lpstr>
      <vt:lpstr>PowerPoint 演示文稿</vt:lpstr>
      <vt:lpstr>PowerPoint 演示文稿</vt:lpstr>
      <vt:lpstr>With Reference to Bilibili, discuss how innovation and Ethics may influence marketing practices.</vt:lpstr>
      <vt:lpstr>Background</vt:lpstr>
      <vt:lpstr>Marketing</vt:lpstr>
      <vt:lpstr>Innovation</vt:lpstr>
      <vt:lpstr>Target Market</vt:lpstr>
      <vt:lpstr>Otaku</vt:lpstr>
      <vt:lpstr>Dan-maku    弾　  幕</vt:lpstr>
      <vt:lpstr>22                                         33</vt:lpstr>
      <vt:lpstr>anthropomorphism</vt:lpstr>
      <vt:lpstr>Ads</vt:lpstr>
      <vt:lpstr>Ads</vt:lpstr>
      <vt:lpstr>PowerPoint 演示文稿</vt:lpstr>
      <vt:lpstr>Registration system</vt:lpstr>
      <vt:lpstr>Benefits</vt:lpstr>
      <vt:lpstr>22 &amp; 33</vt:lpstr>
      <vt:lpstr>USP</vt:lpstr>
      <vt:lpstr>Viral marketing</vt:lpstr>
      <vt:lpstr>Ethics</vt:lpstr>
      <vt:lpstr>Disappointed users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 CHAI3</dc:creator>
  <cp:lastModifiedBy>Leo Chai</cp:lastModifiedBy>
  <cp:revision>136</cp:revision>
  <dcterms:created xsi:type="dcterms:W3CDTF">2018-11-26T19:27:48Z</dcterms:created>
  <dcterms:modified xsi:type="dcterms:W3CDTF">2018-12-11T22:07:26Z</dcterms:modified>
</cp:coreProperties>
</file>